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8" r:id="rId4"/>
    <p:sldId id="257" r:id="rId5"/>
    <p:sldId id="258" r:id="rId6"/>
    <p:sldId id="263" r:id="rId7"/>
    <p:sldId id="259" r:id="rId8"/>
    <p:sldId id="260" r:id="rId9"/>
    <p:sldId id="261" r:id="rId10"/>
    <p:sldId id="262" r:id="rId11"/>
    <p:sldId id="276" r:id="rId12"/>
    <p:sldId id="284" r:id="rId13"/>
    <p:sldId id="273" r:id="rId14"/>
    <p:sldId id="274" r:id="rId15"/>
    <p:sldId id="275" r:id="rId16"/>
    <p:sldId id="281" r:id="rId17"/>
    <p:sldId id="265" r:id="rId18"/>
    <p:sldId id="282" r:id="rId19"/>
    <p:sldId id="269" r:id="rId20"/>
    <p:sldId id="270" r:id="rId21"/>
    <p:sldId id="27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3981-29B0-474C-9144-5EE8CB79089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5C09-4965-400C-AEFC-91881C290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9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3981-29B0-474C-9144-5EE8CB79089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5C09-4965-400C-AEFC-91881C290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4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3981-29B0-474C-9144-5EE8CB79089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5C09-4965-400C-AEFC-91881C290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3981-29B0-474C-9144-5EE8CB79089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5C09-4965-400C-AEFC-91881C290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4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3981-29B0-474C-9144-5EE8CB79089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5C09-4965-400C-AEFC-91881C290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3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3981-29B0-474C-9144-5EE8CB79089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5C09-4965-400C-AEFC-91881C290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3981-29B0-474C-9144-5EE8CB79089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5C09-4965-400C-AEFC-91881C290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0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3981-29B0-474C-9144-5EE8CB79089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5C09-4965-400C-AEFC-91881C290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1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3981-29B0-474C-9144-5EE8CB79089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5C09-4965-400C-AEFC-91881C290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3981-29B0-474C-9144-5EE8CB79089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5C09-4965-400C-AEFC-91881C290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3981-29B0-474C-9144-5EE8CB79089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5C09-4965-400C-AEFC-91881C290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7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33981-29B0-474C-9144-5EE8CB79089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45C09-4965-400C-AEFC-91881C290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tin_language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ositive_law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Al-Farabi Kazakh National University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/>
              <a:t>Department of Philosophy and Political Science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4400" b="1" dirty="0"/>
              <a:t>Political Science (Introductory Course)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lecture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Political Thought throughout the </a:t>
            </a:r>
            <a:r>
              <a:rPr lang="en-US" b="1" dirty="0" smtClean="0"/>
              <a:t>History: Antiquity, Classics, and the Middle Ages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Marem </a:t>
            </a:r>
            <a:r>
              <a:rPr lang="en-US" dirty="0" smtClean="0"/>
              <a:t>Buzurtanova</a:t>
            </a:r>
            <a:endParaRPr lang="ru-RU" dirty="0" smtClean="0"/>
          </a:p>
          <a:p>
            <a:r>
              <a:rPr lang="en-GB" dirty="0" smtClean="0"/>
              <a:t>marem_buzurtanova@hotmail.com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4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4338"/>
            <a:ext cx="10515600" cy="70485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Political Thought throughout the History: </a:t>
            </a:r>
            <a:br>
              <a:rPr lang="en-US" sz="2400" b="1" dirty="0" smtClean="0"/>
            </a:br>
            <a:r>
              <a:rPr lang="en-US" sz="2400" b="1" dirty="0" smtClean="0"/>
              <a:t>Antiquity, Classics, and the Middle Ages </a:t>
            </a: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162"/>
            <a:ext cx="10515600" cy="529113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8600" b="1" dirty="0" smtClean="0"/>
              <a:t>Classical Greece and Rome</a:t>
            </a:r>
          </a:p>
          <a:p>
            <a:pPr marL="0" indent="0">
              <a:buNone/>
            </a:pPr>
            <a:endParaRPr lang="en-US" sz="7700" dirty="0" smtClean="0"/>
          </a:p>
          <a:p>
            <a:pPr marL="0" indent="0">
              <a:buNone/>
            </a:pPr>
            <a:r>
              <a:rPr lang="en-US" sz="7700" dirty="0" smtClean="0"/>
              <a:t>The Pre-Socratics  - 6th and 5th century BC</a:t>
            </a:r>
          </a:p>
          <a:p>
            <a:pPr marL="0" indent="0">
              <a:buNone/>
            </a:pPr>
            <a:endParaRPr lang="en-US" sz="7700" dirty="0" smtClean="0"/>
          </a:p>
          <a:p>
            <a:pPr marL="0" indent="0">
              <a:buNone/>
            </a:pPr>
            <a:r>
              <a:rPr lang="en-US" sz="7700" dirty="0" smtClean="0"/>
              <a:t>Socrates -  470 – 399 BC</a:t>
            </a:r>
          </a:p>
          <a:p>
            <a:pPr marL="0" indent="0">
              <a:buNone/>
            </a:pPr>
            <a:endParaRPr lang="en-US" sz="7700" dirty="0" smtClean="0"/>
          </a:p>
          <a:p>
            <a:pPr marL="0" indent="0">
              <a:buNone/>
            </a:pPr>
            <a:r>
              <a:rPr lang="en-US" sz="7700" dirty="0" smtClean="0"/>
              <a:t>Plato  - 428/427 or 424/423 – 348/347 BC</a:t>
            </a:r>
          </a:p>
          <a:p>
            <a:pPr marL="0" indent="0">
              <a:buNone/>
            </a:pPr>
            <a:endParaRPr lang="en-US" sz="7700" dirty="0" smtClean="0"/>
          </a:p>
          <a:p>
            <a:pPr marL="0" indent="0">
              <a:buNone/>
            </a:pPr>
            <a:r>
              <a:rPr lang="en-US" sz="7700" dirty="0" smtClean="0"/>
              <a:t>Aristotle - 384 – 322 BC</a:t>
            </a:r>
          </a:p>
          <a:p>
            <a:pPr marL="0" indent="0">
              <a:buNone/>
            </a:pPr>
            <a:endParaRPr lang="en-US" sz="7700" dirty="0" smtClean="0"/>
          </a:p>
          <a:p>
            <a:pPr marL="0" indent="0">
              <a:buNone/>
            </a:pPr>
            <a:r>
              <a:rPr lang="en-US" sz="7700" dirty="0" smtClean="0"/>
              <a:t>Marcus Aurelius - 26 April 121 – 17 March 180 BC</a:t>
            </a:r>
          </a:p>
          <a:p>
            <a:pPr marL="0" indent="0">
              <a:buNone/>
            </a:pPr>
            <a:endParaRPr lang="en-US" sz="7700" dirty="0" smtClean="0"/>
          </a:p>
          <a:p>
            <a:pPr marL="0" indent="0">
              <a:buNone/>
            </a:pPr>
            <a:r>
              <a:rPr lang="en-US" sz="7700" dirty="0" smtClean="0"/>
              <a:t>Cicero -  3 January 106 BC – 7 December 43 BC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294880" y="2316480"/>
            <a:ext cx="4531360" cy="1300480"/>
          </a:xfrm>
          <a:prstGeom prst="wedgeRectCallout">
            <a:avLst>
              <a:gd name="adj1" fmla="val -65795"/>
              <a:gd name="adj2" fmla="val -54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φιλοσοφί</a:t>
            </a:r>
            <a:r>
              <a:rPr lang="en-US" sz="3200" dirty="0">
                <a:solidFill>
                  <a:schemeClr val="tx1"/>
                </a:solidFill>
              </a:rPr>
              <a:t>α, philosophia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</a:rPr>
              <a:t>"love of </a:t>
            </a:r>
            <a:r>
              <a:rPr lang="en-US" sz="3200" dirty="0" smtClean="0">
                <a:solidFill>
                  <a:schemeClr val="tx1"/>
                </a:solidFill>
              </a:rPr>
              <a:t>wisdom"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7464829" y="3397541"/>
            <a:ext cx="4170701" cy="319375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Peter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Adamson: “Philosophy happens in a society capable of producing a philosopher”.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1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Constitution of the Athens (4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BC)</a:t>
            </a:r>
            <a:endParaRPr lang="en-US" b="1" dirty="0"/>
          </a:p>
        </p:txBody>
      </p:sp>
      <p:pic>
        <p:nvPicPr>
          <p:cNvPr id="11266" name="Picture 2" descr="https://upload.wikimedia.org/wikipedia/commons/thumb/7/7f/Constitution-of-the-Athenians-in-the-4th-century-BC.png/900px-Constitution-of-the-Athenians-in-the-4th-century-B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3" y="2499153"/>
            <a:ext cx="4972827" cy="365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1309" y="1506022"/>
            <a:ext cx="1379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we know about the democracy in the Athens?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9651" y="2294806"/>
            <a:ext cx="61846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direct democracy;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excluded slaves, women and foreigners;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lasted </a:t>
            </a:r>
            <a:r>
              <a:rPr lang="en-US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for 200 </a:t>
            </a:r>
            <a:r>
              <a:rPr lang="en-US" sz="32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years;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as briefly </a:t>
            </a:r>
            <a:r>
              <a:rPr lang="en-US" sz="32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interrupted by oligarchic </a:t>
            </a:r>
            <a:r>
              <a:rPr lang="en-US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revolutions twice;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was suppressed by the Macedonians in 322 </a:t>
            </a:r>
            <a:r>
              <a:rPr lang="en-US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BC.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0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 Greece and Rome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Socrates</a:t>
            </a:r>
          </a:p>
          <a:p>
            <a:r>
              <a:rPr lang="en-US" sz="4800" b="1" dirty="0" smtClean="0"/>
              <a:t>Plato</a:t>
            </a:r>
          </a:p>
          <a:p>
            <a:r>
              <a:rPr lang="en-US" sz="4800" b="1" dirty="0" smtClean="0"/>
              <a:t>Aristotle </a:t>
            </a:r>
          </a:p>
          <a:p>
            <a:r>
              <a:rPr lang="en-US" sz="4800" b="1" dirty="0" smtClean="0"/>
              <a:t>Cicero </a:t>
            </a:r>
          </a:p>
          <a:p>
            <a:r>
              <a:rPr lang="en-US" sz="4800" b="1" dirty="0" smtClean="0"/>
              <a:t>Mark Aurelius 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8407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Socrates</a:t>
            </a:r>
            <a:r>
              <a:rPr lang="en-US" b="1" dirty="0"/>
              <a:t> 470 – 399 </a:t>
            </a:r>
            <a:r>
              <a:rPr lang="en-US" b="1" dirty="0" smtClean="0"/>
              <a:t>BC</a:t>
            </a:r>
            <a:endParaRPr lang="en-US" b="1" dirty="0"/>
          </a:p>
        </p:txBody>
      </p:sp>
      <p:pic>
        <p:nvPicPr>
          <p:cNvPr id="6148" name="Picture 4" descr="Image result for socrat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2" y="365125"/>
            <a:ext cx="34429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95750" y="152513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we know about Socrates?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write books;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extremely ugly and difficult character;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sentenced to death by poisoning in 399 B.C and accepted this judgment rather than fleeing into exile;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invented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socratic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Plato was his student.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8590" y="3853934"/>
            <a:ext cx="5772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Invented critical thinking?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5568" y="4866759"/>
            <a:ext cx="3890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b="1" smtClean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Question all!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8707" y="5832514"/>
            <a:ext cx="9910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dirty="0" smtClean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First public intellectual in history?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4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Plato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 descr="Image result for pl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4" y="486569"/>
            <a:ext cx="2892425" cy="482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plato's republ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4" y="4534434"/>
            <a:ext cx="1547495" cy="232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plato guardians auxiliaries producer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12956"/>
            <a:ext cx="57957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lato types of govern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99" y="4039985"/>
            <a:ext cx="4000154" cy="268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plato noble l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89" y="4413454"/>
            <a:ext cx="4345860" cy="24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9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Aristotle </a:t>
            </a:r>
            <a:endParaRPr lang="en-US" b="1" dirty="0"/>
          </a:p>
        </p:txBody>
      </p:sp>
      <p:pic>
        <p:nvPicPr>
          <p:cNvPr id="9220" name="Picture 4" descr="Image result for aristo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65125"/>
            <a:ext cx="3561411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aristotle poli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1" y="4383741"/>
            <a:ext cx="1695641" cy="21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aristotle types of governmen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86" y="28574"/>
            <a:ext cx="5334000" cy="301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08303" y="3244334"/>
            <a:ext cx="736611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222222"/>
                </a:solidFill>
                <a:latin typeface="arial" panose="020B0604020202020204" pitchFamily="34" charset="0"/>
              </a:rPr>
              <a:t>Man is by </a:t>
            </a:r>
            <a:r>
              <a:rPr lang="en-US" sz="3600" b="1" dirty="0">
                <a:solidFill>
                  <a:srgbClr val="222222"/>
                </a:solidFill>
                <a:latin typeface="arial" panose="020B0604020202020204" pitchFamily="34" charset="0"/>
              </a:rPr>
              <a:t>nature</a:t>
            </a:r>
            <a:r>
              <a:rPr lang="en-US" sz="3600" dirty="0">
                <a:solidFill>
                  <a:srgbClr val="222222"/>
                </a:solidFill>
                <a:latin typeface="arial" panose="020B0604020202020204" pitchFamily="34" charset="0"/>
              </a:rPr>
              <a:t> a political animal</a:t>
            </a:r>
            <a:r>
              <a:rPr lang="en-US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endParaRPr lang="en-US" sz="3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Logos and reason defines man.</a:t>
            </a:r>
          </a:p>
          <a:p>
            <a:endParaRPr lang="en-US" sz="3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3600" dirty="0" smtClean="0"/>
              <a:t>Nature </a:t>
            </a:r>
            <a:r>
              <a:rPr lang="en-US" sz="3600" dirty="0"/>
              <a:t>does nothing in </a:t>
            </a:r>
            <a:r>
              <a:rPr lang="en-US" sz="3600" dirty="0" smtClean="0"/>
              <a:t>vain.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4124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ristotle types of gover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61022"/>
            <a:ext cx="11381616" cy="547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3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342899"/>
            <a:ext cx="9772650" cy="5753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39153" y="6364079"/>
            <a:ext cx="1131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The School of Athens </a:t>
            </a:r>
            <a:r>
              <a:rPr lang="en-US" dirty="0" smtClean="0"/>
              <a:t>is a fresco by the Italian Renaissance artist Raphael painted between 1509 and 1511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2510"/>
              </p:ext>
            </p:extLst>
          </p:nvPr>
        </p:nvGraphicFramePr>
        <p:xfrm>
          <a:off x="276225" y="342899"/>
          <a:ext cx="3856686" cy="1712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004">
                  <a:extLst>
                    <a:ext uri="{9D8B030D-6E8A-4147-A177-3AD203B41FA5}">
                      <a16:colId xmlns:a16="http://schemas.microsoft.com/office/drawing/2014/main" val="3243534428"/>
                    </a:ext>
                  </a:extLst>
                </a:gridCol>
                <a:gridCol w="1988682">
                  <a:extLst>
                    <a:ext uri="{9D8B030D-6E8A-4147-A177-3AD203B41FA5}">
                      <a16:colId xmlns:a16="http://schemas.microsoft.com/office/drawing/2014/main" val="2436977176"/>
                    </a:ext>
                  </a:extLst>
                </a:gridCol>
              </a:tblGrid>
              <a:tr h="3425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Plato vs. Aristotle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668411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Idealist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Realist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247241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Radical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Pragmatic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77152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Academy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Lyceum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863048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Deduction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Induction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35436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6543" y="343695"/>
            <a:ext cx="12067857" cy="4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7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4338"/>
            <a:ext cx="10515600" cy="70485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Political Thought throughout the History: </a:t>
            </a:r>
            <a:br>
              <a:rPr lang="en-US" sz="2400" b="1" dirty="0" smtClean="0"/>
            </a:br>
            <a:r>
              <a:rPr lang="en-US" sz="2400" b="1" dirty="0" smtClean="0"/>
              <a:t>Antiquity, Classics, and the Middle Ages </a:t>
            </a: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163"/>
            <a:ext cx="1092708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cap="all" dirty="0" smtClean="0"/>
              <a:t>Later Antiquity and The meddle ages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Augustine of Hippo aka Saint Augustine - </a:t>
            </a:r>
            <a:r>
              <a:rPr lang="da-DK" sz="4000" dirty="0" smtClean="0"/>
              <a:t>354 – 430 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Al-Farabi - 950 – 951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Thomas Aquinas - 1225 –  1274 </a:t>
            </a:r>
          </a:p>
          <a:p>
            <a:pPr marL="0" indent="0">
              <a:buNone/>
            </a:pPr>
            <a:r>
              <a:rPr lang="en-US" sz="4000" dirty="0"/>
              <a:t>Ibn </a:t>
            </a:r>
            <a:r>
              <a:rPr lang="en-US" sz="4000" dirty="0" err="1"/>
              <a:t>Khaldun</a:t>
            </a:r>
            <a:r>
              <a:rPr lang="en-US" sz="4000" dirty="0"/>
              <a:t> (1332 – 1406)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77609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all" dirty="0"/>
              <a:t>Later Antiquity and The meddle </a:t>
            </a:r>
            <a:r>
              <a:rPr lang="en-US" b="1" cap="all" dirty="0" smtClean="0"/>
              <a:t>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Saint Augustine</a:t>
            </a:r>
            <a:r>
              <a:rPr lang="da-DK" dirty="0">
                <a:latin typeface="Arial Black" panose="020B0A04020102020204" pitchFamily="34" charset="0"/>
              </a:rPr>
              <a:t> 354 – 430 </a:t>
            </a:r>
            <a:endParaRPr lang="en-US" b="1" dirty="0"/>
          </a:p>
        </p:txBody>
      </p:sp>
      <p:pic>
        <p:nvPicPr>
          <p:cNvPr id="3074" name="Picture 2" descr="Image result for saint augustine city of go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5"/>
          <a:stretch/>
        </p:blipFill>
        <p:spPr bwMode="auto">
          <a:xfrm>
            <a:off x="373881" y="1690688"/>
            <a:ext cx="4135548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2828836"/>
            <a:ext cx="555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/>
              <a:t>original sin </a:t>
            </a:r>
          </a:p>
          <a:p>
            <a:pPr>
              <a:buFontTx/>
              <a:buChar char="-"/>
            </a:pPr>
            <a:r>
              <a:rPr lang="en-US" sz="3200" dirty="0"/>
              <a:t>free will</a:t>
            </a:r>
          </a:p>
          <a:p>
            <a:pPr>
              <a:buFontTx/>
              <a:buChar char="-"/>
            </a:pPr>
            <a:r>
              <a:rPr lang="en-US" sz="3200" dirty="0"/>
              <a:t>slavery punishment for the existence of sin </a:t>
            </a:r>
          </a:p>
          <a:p>
            <a:pPr>
              <a:buFontTx/>
              <a:buChar char="-"/>
            </a:pPr>
            <a:r>
              <a:rPr lang="en-US" sz="3200" dirty="0"/>
              <a:t>city of god </a:t>
            </a:r>
          </a:p>
        </p:txBody>
      </p:sp>
    </p:spTree>
    <p:extLst>
      <p:ext uri="{BB962C8B-B14F-4D97-AF65-F5344CB8AC3E}">
        <p14:creationId xmlns:p14="http://schemas.microsoft.com/office/powerpoint/2010/main" val="154888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589"/>
            <a:ext cx="10515600" cy="1562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MODULE 1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600" b="1" dirty="0" smtClean="0"/>
              <a:t>POLITICAL </a:t>
            </a:r>
            <a:r>
              <a:rPr lang="en-US" sz="3600" b="1" dirty="0"/>
              <a:t>THOUGHT THROUGHOUT THE HISTORY</a:t>
            </a:r>
            <a:br>
              <a:rPr lang="en-US" sz="3600" b="1" dirty="0"/>
            </a:br>
            <a:r>
              <a:rPr lang="en-US" sz="3600" b="1" dirty="0"/>
              <a:t>(weeks one-five</a:t>
            </a:r>
            <a:r>
              <a:rPr lang="en-US" sz="3600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Lecture </a:t>
            </a:r>
            <a:r>
              <a:rPr lang="en-US" b="1" dirty="0"/>
              <a:t>2: Antiquity and Classics; Middle Ages  </a:t>
            </a:r>
          </a:p>
          <a:p>
            <a:r>
              <a:rPr lang="en-US" b="1" dirty="0"/>
              <a:t>Lecture 3: Renaissance and Enlightenment 	</a:t>
            </a:r>
          </a:p>
          <a:p>
            <a:r>
              <a:rPr lang="en-US" b="1" dirty="0"/>
              <a:t>Lecture 4: 19th Century 	</a:t>
            </a:r>
          </a:p>
          <a:p>
            <a:r>
              <a:rPr lang="en-US" b="1" dirty="0"/>
              <a:t>Lecture 5: 20th and 21st Centuries 	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Seminar 1: History of Political Thought: Revision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Individual Assignment 1. </a:t>
            </a:r>
            <a:r>
              <a:rPr lang="en-US" b="1" dirty="0" smtClean="0"/>
              <a:t> </a:t>
            </a:r>
            <a:r>
              <a:rPr lang="en-US" b="1" dirty="0"/>
              <a:t>Compare and Contrast the Main Features of Pre-modern and Modern Political Thought</a:t>
            </a:r>
          </a:p>
        </p:txBody>
      </p:sp>
    </p:spTree>
    <p:extLst>
      <p:ext uri="{BB962C8B-B14F-4D97-AF65-F5344CB8AC3E}">
        <p14:creationId xmlns:p14="http://schemas.microsoft.com/office/powerpoint/2010/main" val="213714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/>
              <a:t>Later Antiquity and The meddle ages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Al-Farabi </a:t>
            </a:r>
            <a:r>
              <a:rPr lang="en-US" b="1" dirty="0" smtClean="0"/>
              <a:t>(950 </a:t>
            </a:r>
            <a:r>
              <a:rPr lang="en-US" b="1" dirty="0"/>
              <a:t>– </a:t>
            </a:r>
            <a:r>
              <a:rPr lang="en-US" b="1" dirty="0" smtClean="0"/>
              <a:t>951) </a:t>
            </a:r>
            <a:endParaRPr lang="en-US" b="1" dirty="0"/>
          </a:p>
        </p:txBody>
      </p:sp>
      <p:pic>
        <p:nvPicPr>
          <p:cNvPr id="4098" name="Picture 2" descr="Image result for al-farabi virtuous c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8" y="2285999"/>
            <a:ext cx="5912018" cy="394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47772" y="2444234"/>
            <a:ext cx="4512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Virtuous </a:t>
            </a:r>
            <a:r>
              <a:rPr lang="en-US" sz="2400" b="1" dirty="0" smtClean="0"/>
              <a:t>City</a:t>
            </a:r>
          </a:p>
          <a:p>
            <a:endParaRPr lang="en-US" sz="2400" b="1" dirty="0"/>
          </a:p>
          <a:p>
            <a:r>
              <a:rPr lang="en-US" sz="2400" dirty="0"/>
              <a:t>Al-Farabi dwelt upon Plato’s idea of the philosopher king (the Prophet Muhammad for Muslims as being a perfect ruler and the city-state of Medina), who established the perfect state (utopia) which al-</a:t>
            </a:r>
            <a:r>
              <a:rPr lang="en-US" sz="2400" dirty="0" err="1"/>
              <a:t>Farabi's</a:t>
            </a:r>
            <a:r>
              <a:rPr lang="en-US" sz="2400" dirty="0"/>
              <a:t> theory was a programmed to revive. </a:t>
            </a:r>
          </a:p>
        </p:txBody>
      </p:sp>
    </p:spTree>
    <p:extLst>
      <p:ext uri="{BB962C8B-B14F-4D97-AF65-F5344CB8AC3E}">
        <p14:creationId xmlns:p14="http://schemas.microsoft.com/office/powerpoint/2010/main" val="3337900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Thomas Aquinas - 1225 –  1274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5360" y="1825625"/>
            <a:ext cx="529844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Christianity 	Aristotelian </a:t>
            </a:r>
            <a:r>
              <a:rPr lang="en-US" sz="2000" dirty="0"/>
              <a:t>P</a:t>
            </a:r>
            <a:r>
              <a:rPr lang="en-US" sz="2000" dirty="0" smtClean="0"/>
              <a:t>hilosophy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588125" y="2274888"/>
            <a:ext cx="2471738" cy="142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Image result for Thomas Aqui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3" y="1690687"/>
            <a:ext cx="4083916" cy="43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66854" y="289591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Law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Latin language"/>
              </a:rPr>
              <a:t>Latin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la-Latn" sz="28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ius naturale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800" i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lex</a:t>
            </a:r>
            <a:r>
              <a:rPr lang="en-US" sz="28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naturalis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exists independently of the 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Positive law"/>
              </a:rPr>
              <a:t>positive law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men, determined by nature (Aristotle, Cicero) or God (Thomas Aquinas), therefore, is objective, independent of human understanding and universal.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9433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918" y="2425153"/>
            <a:ext cx="10515600" cy="1325563"/>
          </a:xfrm>
        </p:spPr>
        <p:txBody>
          <a:bodyPr/>
          <a:lstStyle/>
          <a:p>
            <a:r>
              <a:rPr lang="en-US" dirty="0" smtClean="0"/>
              <a:t>Any questions and/or remarks?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4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Content</a:t>
            </a:r>
            <a:r>
              <a:rPr lang="ru-RU" b="1" dirty="0" smtClean="0"/>
              <a:t> </a:t>
            </a:r>
            <a:r>
              <a:rPr lang="en-GB" b="1" dirty="0" smtClean="0"/>
              <a:t>of Lecture One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of history and the nature of ancients states;</a:t>
            </a:r>
          </a:p>
          <a:p>
            <a:r>
              <a:rPr lang="en-US" dirty="0" smtClean="0"/>
              <a:t>Terminology;</a:t>
            </a:r>
          </a:p>
          <a:p>
            <a:r>
              <a:rPr lang="en-US" dirty="0" smtClean="0"/>
              <a:t>Classical Greece;</a:t>
            </a:r>
          </a:p>
          <a:p>
            <a:r>
              <a:rPr lang="en-US" dirty="0" smtClean="0"/>
              <a:t>Later antiquity;</a:t>
            </a:r>
          </a:p>
          <a:p>
            <a:r>
              <a:rPr lang="en-US" dirty="0" smtClean="0"/>
              <a:t>Middle 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6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philosophers influence politics?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5400" dirty="0" smtClean="0"/>
              <a:t>?</a:t>
            </a:r>
          </a:p>
          <a:p>
            <a:pPr marL="514350" indent="-514350">
              <a:buAutoNum type="arabicParenR"/>
            </a:pPr>
            <a:r>
              <a:rPr lang="en-US" sz="5400" dirty="0" smtClean="0"/>
              <a:t>?</a:t>
            </a:r>
          </a:p>
          <a:p>
            <a:pPr marL="514350" indent="-514350">
              <a:buAutoNum type="arabicParenR"/>
            </a:pPr>
            <a:r>
              <a:rPr lang="en-US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298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philosophers influence politics?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sz="5400" dirty="0"/>
              <a:t> </a:t>
            </a:r>
            <a:r>
              <a:rPr lang="en-US" sz="5400" dirty="0" smtClean="0"/>
              <a:t>ideas and ideologies;</a:t>
            </a:r>
          </a:p>
          <a:p>
            <a:pPr marL="514350" indent="-514350">
              <a:buAutoNum type="arabicParenR"/>
            </a:pPr>
            <a:r>
              <a:rPr lang="en-US" sz="5400" dirty="0"/>
              <a:t> </a:t>
            </a:r>
            <a:r>
              <a:rPr lang="en-US" sz="5400" dirty="0" smtClean="0"/>
              <a:t>personal influence:</a:t>
            </a:r>
          </a:p>
          <a:p>
            <a:pPr marL="514350" indent="-514350">
              <a:buAutoNum type="arabicParenR"/>
            </a:pPr>
            <a:r>
              <a:rPr lang="en-US" sz="5400" dirty="0" smtClean="0"/>
              <a:t> personal participation.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This is why MODULE 1 is all about </a:t>
            </a:r>
            <a:r>
              <a:rPr lang="en-US" sz="5400" dirty="0" err="1" smtClean="0"/>
              <a:t>pholosophers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9418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4338"/>
            <a:ext cx="10515600" cy="70485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Political Thought throughout the History: </a:t>
            </a:r>
            <a:br>
              <a:rPr lang="en-US" sz="2400" b="1" dirty="0" smtClean="0"/>
            </a:br>
            <a:r>
              <a:rPr lang="en-US" sz="2400" b="1" dirty="0" smtClean="0"/>
              <a:t>Antiquity, Classics, and the Middle Ages </a:t>
            </a: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163"/>
            <a:ext cx="105156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classical greece and rome timel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" r="487" b="43270"/>
          <a:stretch/>
        </p:blipFill>
        <p:spPr bwMode="auto">
          <a:xfrm>
            <a:off x="588323" y="1300163"/>
            <a:ext cx="11015353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7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4338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Political Thought throughout the History: Antiquity, Classics, and the Middle Ages </a:t>
            </a: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163"/>
            <a:ext cx="10515600" cy="4876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latin typeface="Comic Sans MS" panose="030F0702030302020204" pitchFamily="66" charset="0"/>
              </a:rPr>
              <a:t>History starts with the emergence of states. State - a politically structured society within an area under an independent government. The first states arose about 5,500 years ago.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states?</a:t>
            </a:r>
          </a:p>
          <a:p>
            <a:pPr>
              <a:buFontTx/>
              <a:buChar char="-"/>
            </a:pPr>
            <a:r>
              <a:rPr lang="en-US" dirty="0" smtClean="0"/>
              <a:t>Productive economy</a:t>
            </a:r>
          </a:p>
          <a:p>
            <a:pPr>
              <a:buFontTx/>
              <a:buChar char="-"/>
            </a:pPr>
            <a:r>
              <a:rPr lang="en-US" dirty="0" smtClean="0"/>
              <a:t>Division of labor</a:t>
            </a:r>
          </a:p>
          <a:p>
            <a:pPr>
              <a:buFontTx/>
              <a:buChar char="-"/>
            </a:pPr>
            <a:r>
              <a:rPr lang="en-US" dirty="0" smtClean="0"/>
              <a:t>Social classes</a:t>
            </a:r>
          </a:p>
          <a:p>
            <a:pPr>
              <a:buFontTx/>
              <a:buChar char="-"/>
            </a:pPr>
            <a:r>
              <a:rPr lang="en-US" dirty="0" smtClean="0"/>
              <a:t>Cities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868925" y="528638"/>
            <a:ext cx="1149161" cy="532640"/>
          </a:xfrm>
          <a:custGeom>
            <a:avLst/>
            <a:gdLst>
              <a:gd name="connsiteX0" fmla="*/ 3113 w 1149161"/>
              <a:gd name="connsiteY0" fmla="*/ 0 h 532640"/>
              <a:gd name="connsiteX1" fmla="*/ 388875 w 1149161"/>
              <a:gd name="connsiteY1" fmla="*/ 14287 h 532640"/>
              <a:gd name="connsiteX2" fmla="*/ 446025 w 1149161"/>
              <a:gd name="connsiteY2" fmla="*/ 28575 h 532640"/>
              <a:gd name="connsiteX3" fmla="*/ 560325 w 1149161"/>
              <a:gd name="connsiteY3" fmla="*/ 42862 h 532640"/>
              <a:gd name="connsiteX4" fmla="*/ 646050 w 1149161"/>
              <a:gd name="connsiteY4" fmla="*/ 71437 h 532640"/>
              <a:gd name="connsiteX5" fmla="*/ 788925 w 1149161"/>
              <a:gd name="connsiteY5" fmla="*/ 100012 h 532640"/>
              <a:gd name="connsiteX6" fmla="*/ 860363 w 1149161"/>
              <a:gd name="connsiteY6" fmla="*/ 114300 h 532640"/>
              <a:gd name="connsiteX7" fmla="*/ 974663 w 1149161"/>
              <a:gd name="connsiteY7" fmla="*/ 142875 h 532640"/>
              <a:gd name="connsiteX8" fmla="*/ 1017525 w 1149161"/>
              <a:gd name="connsiteY8" fmla="*/ 157162 h 532640"/>
              <a:gd name="connsiteX9" fmla="*/ 1074675 w 1149161"/>
              <a:gd name="connsiteY9" fmla="*/ 171450 h 532640"/>
              <a:gd name="connsiteX10" fmla="*/ 1131825 w 1149161"/>
              <a:gd name="connsiteY10" fmla="*/ 271462 h 532640"/>
              <a:gd name="connsiteX11" fmla="*/ 1146113 w 1149161"/>
              <a:gd name="connsiteY11" fmla="*/ 314325 h 532640"/>
              <a:gd name="connsiteX12" fmla="*/ 1131825 w 1149161"/>
              <a:gd name="connsiteY12" fmla="*/ 514350 h 532640"/>
              <a:gd name="connsiteX13" fmla="*/ 1031813 w 1149161"/>
              <a:gd name="connsiteY13" fmla="*/ 528637 h 532640"/>
              <a:gd name="connsiteX14" fmla="*/ 617475 w 1149161"/>
              <a:gd name="connsiteY14" fmla="*/ 514350 h 532640"/>
              <a:gd name="connsiteX15" fmla="*/ 488888 w 1149161"/>
              <a:gd name="connsiteY15" fmla="*/ 500062 h 532640"/>
              <a:gd name="connsiteX16" fmla="*/ 417450 w 1149161"/>
              <a:gd name="connsiteY16" fmla="*/ 471487 h 532640"/>
              <a:gd name="connsiteX17" fmla="*/ 317438 w 1149161"/>
              <a:gd name="connsiteY17" fmla="*/ 485775 h 532640"/>
              <a:gd name="connsiteX18" fmla="*/ 203138 w 1149161"/>
              <a:gd name="connsiteY18" fmla="*/ 500062 h 532640"/>
              <a:gd name="connsiteX19" fmla="*/ 45975 w 1149161"/>
              <a:gd name="connsiteY19" fmla="*/ 485775 h 532640"/>
              <a:gd name="connsiteX20" fmla="*/ 3113 w 1149161"/>
              <a:gd name="connsiteY20" fmla="*/ 428625 h 532640"/>
              <a:gd name="connsiteX21" fmla="*/ 45975 w 1149161"/>
              <a:gd name="connsiteY21" fmla="*/ 271462 h 532640"/>
              <a:gd name="connsiteX22" fmla="*/ 60263 w 1149161"/>
              <a:gd name="connsiteY22" fmla="*/ 228600 h 532640"/>
              <a:gd name="connsiteX23" fmla="*/ 17400 w 1149161"/>
              <a:gd name="connsiteY23" fmla="*/ 100012 h 532640"/>
              <a:gd name="connsiteX24" fmla="*/ 3113 w 1149161"/>
              <a:gd name="connsiteY24" fmla="*/ 57150 h 53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49161" h="532640">
                <a:moveTo>
                  <a:pt x="3113" y="0"/>
                </a:moveTo>
                <a:cubicBezTo>
                  <a:pt x="131700" y="4762"/>
                  <a:pt x="260466" y="6003"/>
                  <a:pt x="388875" y="14287"/>
                </a:cubicBezTo>
                <a:cubicBezTo>
                  <a:pt x="408471" y="15551"/>
                  <a:pt x="426656" y="25347"/>
                  <a:pt x="446025" y="28575"/>
                </a:cubicBezTo>
                <a:cubicBezTo>
                  <a:pt x="483899" y="34887"/>
                  <a:pt x="522225" y="38100"/>
                  <a:pt x="560325" y="42862"/>
                </a:cubicBezTo>
                <a:cubicBezTo>
                  <a:pt x="588900" y="52387"/>
                  <a:pt x="616339" y="66485"/>
                  <a:pt x="646050" y="71437"/>
                </a:cubicBezTo>
                <a:cubicBezTo>
                  <a:pt x="814021" y="99433"/>
                  <a:pt x="661051" y="71596"/>
                  <a:pt x="788925" y="100012"/>
                </a:cubicBezTo>
                <a:cubicBezTo>
                  <a:pt x="812631" y="105280"/>
                  <a:pt x="836701" y="108839"/>
                  <a:pt x="860363" y="114300"/>
                </a:cubicBezTo>
                <a:cubicBezTo>
                  <a:pt x="898630" y="123131"/>
                  <a:pt x="936774" y="132542"/>
                  <a:pt x="974663" y="142875"/>
                </a:cubicBezTo>
                <a:cubicBezTo>
                  <a:pt x="989192" y="146838"/>
                  <a:pt x="1003044" y="153025"/>
                  <a:pt x="1017525" y="157162"/>
                </a:cubicBezTo>
                <a:cubicBezTo>
                  <a:pt x="1036406" y="162557"/>
                  <a:pt x="1055625" y="166687"/>
                  <a:pt x="1074675" y="171450"/>
                </a:cubicBezTo>
                <a:cubicBezTo>
                  <a:pt x="1107436" y="269727"/>
                  <a:pt x="1062626" y="150363"/>
                  <a:pt x="1131825" y="271462"/>
                </a:cubicBezTo>
                <a:cubicBezTo>
                  <a:pt x="1139297" y="284538"/>
                  <a:pt x="1141350" y="300037"/>
                  <a:pt x="1146113" y="314325"/>
                </a:cubicBezTo>
                <a:cubicBezTo>
                  <a:pt x="1141350" y="381000"/>
                  <a:pt x="1163281" y="455369"/>
                  <a:pt x="1131825" y="514350"/>
                </a:cubicBezTo>
                <a:cubicBezTo>
                  <a:pt x="1115978" y="544064"/>
                  <a:pt x="1065489" y="528637"/>
                  <a:pt x="1031813" y="528637"/>
                </a:cubicBezTo>
                <a:cubicBezTo>
                  <a:pt x="893618" y="528637"/>
                  <a:pt x="755588" y="519112"/>
                  <a:pt x="617475" y="514350"/>
                </a:cubicBezTo>
                <a:cubicBezTo>
                  <a:pt x="574613" y="509587"/>
                  <a:pt x="531057" y="509098"/>
                  <a:pt x="488888" y="500062"/>
                </a:cubicBezTo>
                <a:cubicBezTo>
                  <a:pt x="463810" y="494688"/>
                  <a:pt x="443008" y="473617"/>
                  <a:pt x="417450" y="471487"/>
                </a:cubicBezTo>
                <a:cubicBezTo>
                  <a:pt x="383890" y="468690"/>
                  <a:pt x="350818" y="481324"/>
                  <a:pt x="317438" y="485775"/>
                </a:cubicBezTo>
                <a:lnTo>
                  <a:pt x="203138" y="500062"/>
                </a:lnTo>
                <a:cubicBezTo>
                  <a:pt x="150750" y="495300"/>
                  <a:pt x="95514" y="503467"/>
                  <a:pt x="45975" y="485775"/>
                </a:cubicBezTo>
                <a:cubicBezTo>
                  <a:pt x="23550" y="477766"/>
                  <a:pt x="7373" y="452053"/>
                  <a:pt x="3113" y="428625"/>
                </a:cubicBezTo>
                <a:cubicBezTo>
                  <a:pt x="-10129" y="355793"/>
                  <a:pt x="21655" y="328207"/>
                  <a:pt x="45975" y="271462"/>
                </a:cubicBezTo>
                <a:cubicBezTo>
                  <a:pt x="51908" y="257619"/>
                  <a:pt x="55500" y="242887"/>
                  <a:pt x="60263" y="228600"/>
                </a:cubicBezTo>
                <a:cubicBezTo>
                  <a:pt x="33737" y="69448"/>
                  <a:pt x="67625" y="200463"/>
                  <a:pt x="17400" y="100012"/>
                </a:cubicBezTo>
                <a:cubicBezTo>
                  <a:pt x="10665" y="86542"/>
                  <a:pt x="3113" y="57150"/>
                  <a:pt x="3113" y="571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300163" y="1000125"/>
            <a:ext cx="3986212" cy="989624"/>
          </a:xfrm>
          <a:custGeom>
            <a:avLst/>
            <a:gdLst>
              <a:gd name="connsiteX0" fmla="*/ 3986212 w 3986212"/>
              <a:gd name="connsiteY0" fmla="*/ 0 h 989624"/>
              <a:gd name="connsiteX1" fmla="*/ 3943350 w 3986212"/>
              <a:gd name="connsiteY1" fmla="*/ 71438 h 989624"/>
              <a:gd name="connsiteX2" fmla="*/ 3929062 w 3986212"/>
              <a:gd name="connsiteY2" fmla="*/ 128588 h 989624"/>
              <a:gd name="connsiteX3" fmla="*/ 3886200 w 3986212"/>
              <a:gd name="connsiteY3" fmla="*/ 157163 h 989624"/>
              <a:gd name="connsiteX4" fmla="*/ 3843337 w 3986212"/>
              <a:gd name="connsiteY4" fmla="*/ 200025 h 989624"/>
              <a:gd name="connsiteX5" fmla="*/ 3714750 w 3986212"/>
              <a:gd name="connsiteY5" fmla="*/ 214313 h 989624"/>
              <a:gd name="connsiteX6" fmla="*/ 3557587 w 3986212"/>
              <a:gd name="connsiteY6" fmla="*/ 257175 h 989624"/>
              <a:gd name="connsiteX7" fmla="*/ 3471862 w 3986212"/>
              <a:gd name="connsiteY7" fmla="*/ 271463 h 989624"/>
              <a:gd name="connsiteX8" fmla="*/ 3100387 w 3986212"/>
              <a:gd name="connsiteY8" fmla="*/ 400050 h 989624"/>
              <a:gd name="connsiteX9" fmla="*/ 2886075 w 3986212"/>
              <a:gd name="connsiteY9" fmla="*/ 528638 h 989624"/>
              <a:gd name="connsiteX10" fmla="*/ 2757487 w 3986212"/>
              <a:gd name="connsiteY10" fmla="*/ 600075 h 989624"/>
              <a:gd name="connsiteX11" fmla="*/ 2714625 w 3986212"/>
              <a:gd name="connsiteY11" fmla="*/ 614363 h 989624"/>
              <a:gd name="connsiteX12" fmla="*/ 2571750 w 3986212"/>
              <a:gd name="connsiteY12" fmla="*/ 642938 h 989624"/>
              <a:gd name="connsiteX13" fmla="*/ 2314575 w 3986212"/>
              <a:gd name="connsiteY13" fmla="*/ 657225 h 989624"/>
              <a:gd name="connsiteX14" fmla="*/ 2128837 w 3986212"/>
              <a:gd name="connsiteY14" fmla="*/ 700088 h 989624"/>
              <a:gd name="connsiteX15" fmla="*/ 1457325 w 3986212"/>
              <a:gd name="connsiteY15" fmla="*/ 671513 h 989624"/>
              <a:gd name="connsiteX16" fmla="*/ 1385887 w 3986212"/>
              <a:gd name="connsiteY16" fmla="*/ 771525 h 989624"/>
              <a:gd name="connsiteX17" fmla="*/ 1357312 w 3986212"/>
              <a:gd name="connsiteY17" fmla="*/ 814388 h 989624"/>
              <a:gd name="connsiteX18" fmla="*/ 1314450 w 3986212"/>
              <a:gd name="connsiteY18" fmla="*/ 842963 h 989624"/>
              <a:gd name="connsiteX19" fmla="*/ 1214437 w 3986212"/>
              <a:gd name="connsiteY19" fmla="*/ 885825 h 989624"/>
              <a:gd name="connsiteX20" fmla="*/ 842962 w 3986212"/>
              <a:gd name="connsiteY20" fmla="*/ 871538 h 989624"/>
              <a:gd name="connsiteX21" fmla="*/ 685800 w 3986212"/>
              <a:gd name="connsiteY21" fmla="*/ 842963 h 989624"/>
              <a:gd name="connsiteX22" fmla="*/ 628650 w 3986212"/>
              <a:gd name="connsiteY22" fmla="*/ 800100 h 989624"/>
              <a:gd name="connsiteX23" fmla="*/ 171450 w 3986212"/>
              <a:gd name="connsiteY23" fmla="*/ 814388 h 989624"/>
              <a:gd name="connsiteX24" fmla="*/ 142875 w 3986212"/>
              <a:gd name="connsiteY24" fmla="*/ 857250 h 989624"/>
              <a:gd name="connsiteX25" fmla="*/ 100012 w 3986212"/>
              <a:gd name="connsiteY25" fmla="*/ 871538 h 989624"/>
              <a:gd name="connsiteX26" fmla="*/ 57150 w 3986212"/>
              <a:gd name="connsiteY26" fmla="*/ 985838 h 989624"/>
              <a:gd name="connsiteX27" fmla="*/ 0 w 3986212"/>
              <a:gd name="connsiteY27" fmla="*/ 985838 h 98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86212" h="989624">
                <a:moveTo>
                  <a:pt x="3986212" y="0"/>
                </a:moveTo>
                <a:cubicBezTo>
                  <a:pt x="3971925" y="23813"/>
                  <a:pt x="3954628" y="46061"/>
                  <a:pt x="3943350" y="71438"/>
                </a:cubicBezTo>
                <a:cubicBezTo>
                  <a:pt x="3935375" y="89382"/>
                  <a:pt x="3939954" y="112250"/>
                  <a:pt x="3929062" y="128588"/>
                </a:cubicBezTo>
                <a:cubicBezTo>
                  <a:pt x="3919537" y="142875"/>
                  <a:pt x="3899391" y="146170"/>
                  <a:pt x="3886200" y="157163"/>
                </a:cubicBezTo>
                <a:cubicBezTo>
                  <a:pt x="3870678" y="170098"/>
                  <a:pt x="3862506" y="193635"/>
                  <a:pt x="3843337" y="200025"/>
                </a:cubicBezTo>
                <a:cubicBezTo>
                  <a:pt x="3802424" y="213663"/>
                  <a:pt x="3757612" y="209550"/>
                  <a:pt x="3714750" y="214313"/>
                </a:cubicBezTo>
                <a:cubicBezTo>
                  <a:pt x="3662362" y="228600"/>
                  <a:pt x="3610445" y="244738"/>
                  <a:pt x="3557587" y="257175"/>
                </a:cubicBezTo>
                <a:cubicBezTo>
                  <a:pt x="3529388" y="263810"/>
                  <a:pt x="3499513" y="262822"/>
                  <a:pt x="3471862" y="271463"/>
                </a:cubicBezTo>
                <a:cubicBezTo>
                  <a:pt x="3346793" y="310547"/>
                  <a:pt x="3100387" y="400050"/>
                  <a:pt x="3100387" y="400050"/>
                </a:cubicBezTo>
                <a:cubicBezTo>
                  <a:pt x="2892100" y="538908"/>
                  <a:pt x="3050818" y="440775"/>
                  <a:pt x="2886075" y="528638"/>
                </a:cubicBezTo>
                <a:cubicBezTo>
                  <a:pt x="2842811" y="551712"/>
                  <a:pt x="2801343" y="578147"/>
                  <a:pt x="2757487" y="600075"/>
                </a:cubicBezTo>
                <a:cubicBezTo>
                  <a:pt x="2744017" y="606810"/>
                  <a:pt x="2729106" y="610226"/>
                  <a:pt x="2714625" y="614363"/>
                </a:cubicBezTo>
                <a:cubicBezTo>
                  <a:pt x="2673754" y="626040"/>
                  <a:pt x="2611366" y="639637"/>
                  <a:pt x="2571750" y="642938"/>
                </a:cubicBezTo>
                <a:cubicBezTo>
                  <a:pt x="2486189" y="650068"/>
                  <a:pt x="2400300" y="652463"/>
                  <a:pt x="2314575" y="657225"/>
                </a:cubicBezTo>
                <a:cubicBezTo>
                  <a:pt x="2252662" y="671513"/>
                  <a:pt x="2192338" y="697860"/>
                  <a:pt x="2128837" y="700088"/>
                </a:cubicBezTo>
                <a:cubicBezTo>
                  <a:pt x="1586149" y="719130"/>
                  <a:pt x="1691777" y="749662"/>
                  <a:pt x="1457325" y="671513"/>
                </a:cubicBezTo>
                <a:cubicBezTo>
                  <a:pt x="1389974" y="772539"/>
                  <a:pt x="1474509" y="647455"/>
                  <a:pt x="1385887" y="771525"/>
                </a:cubicBezTo>
                <a:cubicBezTo>
                  <a:pt x="1375906" y="785498"/>
                  <a:pt x="1369454" y="802246"/>
                  <a:pt x="1357312" y="814388"/>
                </a:cubicBezTo>
                <a:cubicBezTo>
                  <a:pt x="1345170" y="826530"/>
                  <a:pt x="1329359" y="834444"/>
                  <a:pt x="1314450" y="842963"/>
                </a:cubicBezTo>
                <a:cubicBezTo>
                  <a:pt x="1265015" y="871212"/>
                  <a:pt x="1262525" y="869796"/>
                  <a:pt x="1214437" y="885825"/>
                </a:cubicBezTo>
                <a:cubicBezTo>
                  <a:pt x="1090612" y="881063"/>
                  <a:pt x="966665" y="878815"/>
                  <a:pt x="842962" y="871538"/>
                </a:cubicBezTo>
                <a:cubicBezTo>
                  <a:pt x="744878" y="865768"/>
                  <a:pt x="752866" y="865318"/>
                  <a:pt x="685800" y="842963"/>
                </a:cubicBezTo>
                <a:cubicBezTo>
                  <a:pt x="666750" y="828675"/>
                  <a:pt x="651410" y="807103"/>
                  <a:pt x="628650" y="800100"/>
                </a:cubicBezTo>
                <a:cubicBezTo>
                  <a:pt x="509271" y="763368"/>
                  <a:pt x="240943" y="808345"/>
                  <a:pt x="171450" y="814388"/>
                </a:cubicBezTo>
                <a:cubicBezTo>
                  <a:pt x="161925" y="828675"/>
                  <a:pt x="156284" y="846523"/>
                  <a:pt x="142875" y="857250"/>
                </a:cubicBezTo>
                <a:cubicBezTo>
                  <a:pt x="131115" y="866658"/>
                  <a:pt x="108366" y="859007"/>
                  <a:pt x="100012" y="871538"/>
                </a:cubicBezTo>
                <a:cubicBezTo>
                  <a:pt x="80025" y="901519"/>
                  <a:pt x="100845" y="963990"/>
                  <a:pt x="57150" y="985838"/>
                </a:cubicBezTo>
                <a:cubicBezTo>
                  <a:pt x="40111" y="994357"/>
                  <a:pt x="19050" y="985838"/>
                  <a:pt x="0" y="9858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5083175" y="3474720"/>
            <a:ext cx="6067425" cy="20500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Some other terms: </a:t>
            </a:r>
            <a:endParaRPr lang="en-US" sz="2800" dirty="0"/>
          </a:p>
          <a:p>
            <a:r>
              <a:rPr lang="en-US" sz="2800" dirty="0"/>
              <a:t>Polis (Greek: π</a:t>
            </a:r>
            <a:r>
              <a:rPr lang="en-US" sz="2800" dirty="0" err="1"/>
              <a:t>όλις</a:t>
            </a:r>
            <a:r>
              <a:rPr lang="en-US" sz="2800" dirty="0"/>
              <a:t>), city, city-state;</a:t>
            </a:r>
          </a:p>
          <a:p>
            <a:r>
              <a:rPr lang="en-US" sz="2800" dirty="0" err="1"/>
              <a:t>Politeia</a:t>
            </a:r>
            <a:r>
              <a:rPr lang="en-US" sz="2800" dirty="0"/>
              <a:t> (Greek: π</a:t>
            </a:r>
            <a:r>
              <a:rPr lang="en-US" sz="2800" dirty="0" err="1"/>
              <a:t>ολιτεί</a:t>
            </a:r>
            <a:r>
              <a:rPr lang="en-US" sz="2800" dirty="0"/>
              <a:t>α).</a:t>
            </a:r>
          </a:p>
        </p:txBody>
      </p:sp>
    </p:spTree>
    <p:extLst>
      <p:ext uri="{BB962C8B-B14F-4D97-AF65-F5344CB8AC3E}">
        <p14:creationId xmlns:p14="http://schemas.microsoft.com/office/powerpoint/2010/main" val="240428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4338"/>
            <a:ext cx="10515600" cy="70485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Political Thought throughout the History: </a:t>
            </a:r>
            <a:br>
              <a:rPr lang="en-US" sz="2400" b="1" dirty="0" smtClean="0"/>
            </a:br>
            <a:r>
              <a:rPr lang="en-US" sz="2400" b="1" dirty="0" smtClean="0"/>
              <a:t>Antiquity, Classics, and the Middle Ages </a:t>
            </a: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4" y="1119188"/>
            <a:ext cx="11357810" cy="545005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Mesopotamia				Ancient Egypt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Indus Valley				Han China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934229"/>
            <a:ext cx="2474244" cy="17474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041" y="168592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The Babylonian text Dialogue of Pessimism contains similarities to the agonistic thought of the Sophists, the </a:t>
            </a:r>
            <a:r>
              <a:rPr lang="en-US" sz="1000" dirty="0" err="1" smtClean="0"/>
              <a:t>Heraclitean</a:t>
            </a:r>
            <a:r>
              <a:rPr lang="en-US" sz="1000" dirty="0" smtClean="0"/>
              <a:t> doctrine of dialectic, and the dialogs of Plato, as well as a </a:t>
            </a:r>
            <a:r>
              <a:rPr lang="en-US" sz="1000" dirty="0" err="1" smtClean="0"/>
              <a:t>precrsor</a:t>
            </a:r>
            <a:r>
              <a:rPr lang="en-US" sz="1000" dirty="0" smtClean="0"/>
              <a:t> to the Socratic method. </a:t>
            </a:r>
            <a:r>
              <a:rPr lang="en-US" sz="1000" dirty="0" err="1" smtClean="0"/>
              <a:t>Buccellati</a:t>
            </a:r>
            <a:r>
              <a:rPr lang="en-US" sz="1000" dirty="0" smtClean="0"/>
              <a:t> (1981), "Wisdom and Not: The Case of Mesopotamia", Journal of the American Oriental Society 101 (1), pp. 35–47 43.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477" y="1934229"/>
            <a:ext cx="1490287" cy="1747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35617"/>
            <a:ext cx="2474245" cy="2155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477" y="4316454"/>
            <a:ext cx="2203512" cy="21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3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02" y="414338"/>
            <a:ext cx="3369845" cy="4476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4338"/>
            <a:ext cx="10515600" cy="70485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Political Thought throughout the History: </a:t>
            </a:r>
            <a:br>
              <a:rPr lang="en-US" sz="2400" b="1" dirty="0" smtClean="0"/>
            </a:br>
            <a:r>
              <a:rPr lang="en-US" sz="2400" b="1" dirty="0" smtClean="0"/>
              <a:t>Antiquity, Classics, and the Middle Ages </a:t>
            </a: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163"/>
            <a:ext cx="7078579" cy="4876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 smtClean="0"/>
              <a:t>The Code of Hammurabi</a:t>
            </a:r>
            <a:endParaRPr lang="en-US" sz="6000" dirty="0"/>
          </a:p>
          <a:p>
            <a:pPr marL="0" indent="0">
              <a:buNone/>
            </a:pPr>
            <a:r>
              <a:rPr lang="en-US" dirty="0" err="1" smtClean="0"/>
              <a:t>Anu</a:t>
            </a:r>
            <a:r>
              <a:rPr lang="en-US" dirty="0" smtClean="0"/>
              <a:t> and Bel called by name me, Hammurabi, the exalted prince, who feared God, </a:t>
            </a:r>
            <a:r>
              <a:rPr lang="en-US" u="sng" dirty="0" smtClean="0"/>
              <a:t>to bring about the rule of righteousness in the land</a:t>
            </a:r>
            <a:r>
              <a:rPr lang="en-US" dirty="0" smtClean="0"/>
              <a:t>, to destroy the wicked and the evil-doers; </a:t>
            </a:r>
            <a:r>
              <a:rPr lang="en-US" u="sng" dirty="0" smtClean="0"/>
              <a:t>so that the strong should not harm the weak</a:t>
            </a:r>
            <a:r>
              <a:rPr lang="en-US" dirty="0" smtClean="0"/>
              <a:t>; so that I should rule over the black-headed people like Shamash, and enlighten the land, to further the well-being of mankind. </a:t>
            </a:r>
            <a:r>
              <a:rPr lang="en-US" sz="1600" dirty="0" smtClean="0"/>
              <a:t>Cited in Mesopotamia: The Code of Hammurabi" </a:t>
            </a:r>
            <a:r>
              <a:rPr lang="en-US" sz="1600" dirty="0"/>
              <a:t>e</a:t>
            </a:r>
            <a:r>
              <a:rPr lang="en-US" sz="1600" dirty="0" smtClean="0"/>
              <a:t>dited by Richard Hooker (1996).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086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9720</TotalTime>
  <Words>685</Words>
  <Application>Microsoft Office PowerPoint</Application>
  <PresentationFormat>Widescreen</PresentationFormat>
  <Paragraphs>129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</vt:lpstr>
      <vt:lpstr>Arial Black</vt:lpstr>
      <vt:lpstr>Calibri</vt:lpstr>
      <vt:lpstr>Calibri</vt:lpstr>
      <vt:lpstr>Calibri Light</vt:lpstr>
      <vt:lpstr>Comic Sans MS</vt:lpstr>
      <vt:lpstr>Symbol</vt:lpstr>
      <vt:lpstr>Times New Roman</vt:lpstr>
      <vt:lpstr>Office Theme</vt:lpstr>
      <vt:lpstr>Al-Farabi Kazakh National University Department of Philosophy and Political Science  Political Science (Introductory Course) lecture 1</vt:lpstr>
      <vt:lpstr>MODULE 1  POLITICAL THOUGHT THROUGHOUT THE HISTORY (weeks one-five)</vt:lpstr>
      <vt:lpstr>Content of Lecture One </vt:lpstr>
      <vt:lpstr>How do philosophers influence politics? </vt:lpstr>
      <vt:lpstr>How do philosophers influence politics? </vt:lpstr>
      <vt:lpstr>Political Thought throughout the History:  Antiquity, Classics, and the Middle Ages </vt:lpstr>
      <vt:lpstr>Political Thought throughout the History: Antiquity, Classics, and the Middle Ages </vt:lpstr>
      <vt:lpstr>Political Thought throughout the History:  Antiquity, Classics, and the Middle Ages </vt:lpstr>
      <vt:lpstr>Political Thought throughout the History:  Antiquity, Classics, and the Middle Ages </vt:lpstr>
      <vt:lpstr>Political Thought throughout the History:  Antiquity, Classics, and the Middle Ages </vt:lpstr>
      <vt:lpstr>Constitution of the Athens (4th century BC)</vt:lpstr>
      <vt:lpstr>Classic Greece and Rome</vt:lpstr>
      <vt:lpstr>Socrates 470 – 399 BC</vt:lpstr>
      <vt:lpstr>Plato  </vt:lpstr>
      <vt:lpstr>Aristotle </vt:lpstr>
      <vt:lpstr>PowerPoint Presentation</vt:lpstr>
      <vt:lpstr>PowerPoint Presentation</vt:lpstr>
      <vt:lpstr>Political Thought throughout the History:  Antiquity, Classics, and the Middle Ages </vt:lpstr>
      <vt:lpstr>Later Antiquity and The meddle ages Saint Augustine 354 – 430 </vt:lpstr>
      <vt:lpstr>Later Antiquity and The meddle ages Al-Farabi (950 – 951) </vt:lpstr>
      <vt:lpstr>Thomas Aquinas - 1225 –  1274 </vt:lpstr>
      <vt:lpstr>Any questions and/or remarks?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Department of Philosophy and Political Science  Political Science (Introductory Course) lecture 1</dc:title>
  <dc:creator>Marem Buzurtanova</dc:creator>
  <cp:lastModifiedBy>Marem Buzurtanova</cp:lastModifiedBy>
  <cp:revision>41</cp:revision>
  <dcterms:created xsi:type="dcterms:W3CDTF">2020-03-09T22:37:07Z</dcterms:created>
  <dcterms:modified xsi:type="dcterms:W3CDTF">2021-09-16T03:04:16Z</dcterms:modified>
</cp:coreProperties>
</file>